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59F9F28-6B79-4AD9-81C2-F49BA0A2EB8E}">
  <a:tblStyle styleId="{159F9F28-6B79-4AD9-81C2-F49BA0A2EB8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80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3c9ba25f4a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3c9ba25f4a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3ce00006e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3ce00006e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3ce00006e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3ce00006e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3ce00006e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3ce00006e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ce00006e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3ce00006e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3ce00006e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3ce00006e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3ce00006e8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3ce00006e8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3ce00006e8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3ce00006e8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3ce00006e8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3ce00006e8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3ce00006e8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3ce00006e8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3c9ba25f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3c9ba25f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3ce00006e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3ce00006e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3ce00006e8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3ce00006e8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3ce00006e8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3ce00006e8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3ce00006e8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3ce00006e8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3ce00006e8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3ce00006e8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3ce00006e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3ce00006e8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3ce00006e8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3ce00006e8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3ce00006e8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3ce00006e8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3ce00006e8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3ce00006e8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3c9ba25f4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3c9ba25f4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3c9ba25f4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3c9ba25f4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3c9ba25f4a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3c9ba25f4a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3c9ba25f4a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3c9ba25f4a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3c9ba25f4a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3c9ba25f4a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3c9ba25f4a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3c9ba25f4a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3c9ba25f4a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3c9ba25f4a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CE5C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168075"/>
            <a:ext cx="8520600" cy="2052600"/>
          </a:xfrm>
          <a:prstGeom prst="rect">
            <a:avLst/>
          </a:prstGeom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Программа просвещения родителей (законных представителей) детей дошкольного возраста, посещающих ДОО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160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Программа состоит: </a:t>
            </a:r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311700" y="733075"/>
            <a:ext cx="8520600" cy="43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b="1">
                <a:solidFill>
                  <a:schemeClr val="dk1"/>
                </a:solidFill>
              </a:rPr>
              <a:t>Пояснительная записка 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sz="1700">
                <a:solidFill>
                  <a:schemeClr val="dk1"/>
                </a:solidFill>
              </a:rPr>
              <a:t>Раздел 1. Родительство как особый феномен в жизни человека 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sz="1700">
                <a:solidFill>
                  <a:schemeClr val="dk1"/>
                </a:solidFill>
              </a:rPr>
              <a:t>Раздел 2. Особенности, формы и методы просвещения родителей (законных представителей) в дошкольной образовательной организации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sz="1700">
                <a:solidFill>
                  <a:schemeClr val="dk1"/>
                </a:solidFill>
              </a:rPr>
              <a:t>Раздел 3. Просвещение родителей (законных представителей) по вопросам здоровья, воспитания и развития детей младшего, раннего и дошкольного возрастов 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sz="1700">
                <a:solidFill>
                  <a:schemeClr val="dk1"/>
                </a:solidFill>
              </a:rPr>
              <a:t>Раздел 4. 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 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sz="1700">
                <a:solidFill>
                  <a:schemeClr val="dk1"/>
                </a:solidFill>
              </a:rPr>
              <a:t>Раздел 5. Права родителей (законных представителей) и государственная поддержка семей с детьми дошкольного возраста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sz="1700">
                <a:solidFill>
                  <a:schemeClr val="dk1"/>
                </a:solidFill>
              </a:rPr>
              <a:t>Раздел 6. 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отвечаем») 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sz="1700">
                <a:solidFill>
                  <a:schemeClr val="dk1"/>
                </a:solidFill>
              </a:rPr>
              <a:t>Раздел 7. Пространство родительских инициатив</a:t>
            </a:r>
            <a:endParaRPr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20"/>
              <a:t>Пояснительная записка Программы </a:t>
            </a:r>
            <a:endParaRPr sz="302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Содержит обоснование актуальности Программы, обозначены цели, задачи просветительской  работы, ее принципы.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3000"/>
              <a:t>Раздел 1. </a:t>
            </a:r>
            <a:br>
              <a:rPr lang="ru" sz="3000"/>
            </a:br>
            <a:r>
              <a:rPr lang="ru" sz="3000"/>
              <a:t>Родительство как особый феномен</a:t>
            </a:r>
            <a:br>
              <a:rPr lang="ru" sz="3000"/>
            </a:br>
            <a:r>
              <a:rPr lang="ru" sz="3000"/>
              <a:t> в жизни человека</a:t>
            </a:r>
            <a:endParaRPr sz="354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body" idx="1"/>
          </p:nvPr>
        </p:nvSpPr>
        <p:spPr>
          <a:xfrm>
            <a:off x="311700" y="335925"/>
            <a:ext cx="8520600" cy="4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4445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Содержит описание сущности феномена родительства и родительских функций. Обозначается ценность семьи и семейных отношений в современном обществе. В разделе раскрываются понятия «родительская компетентность», «осознанное и ответственное родительство», систематизируются содержание и приемы родительского контроля, регуляторов поведения детей, описываются эффективные методы воспитания  и задачи родительства. Обозначены понятия «семейные ценности», «семейные традиции», представлено их содержание и показано значение приобщения детей к семейным ценностям и традициям.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833"/>
              <a:buFont typeface="Arial"/>
              <a:buNone/>
            </a:pPr>
            <a:r>
              <a:rPr lang="ru" sz="3300"/>
              <a:t>Раздел 2. </a:t>
            </a:r>
            <a:br>
              <a:rPr lang="ru" sz="3300"/>
            </a:br>
            <a:r>
              <a:rPr lang="ru" sz="3300"/>
              <a:t>Особенности, формы и методы просвещения родителей (законных представителей) в дошкольной образовательной организации</a:t>
            </a:r>
            <a:endParaRPr sz="33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>
            <a:spLocks noGrp="1"/>
          </p:cNvSpPr>
          <p:nvPr>
            <p:ph type="body" idx="1"/>
          </p:nvPr>
        </p:nvSpPr>
        <p:spPr>
          <a:xfrm>
            <a:off x="311700" y="810275"/>
            <a:ext cx="8520600" cy="36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200">
                <a:solidFill>
                  <a:schemeClr val="dk1"/>
                </a:solidFill>
              </a:rPr>
              <a:t>Раздел посвящен характеристике процесса просветительской работы с родителями, ее содержания, форм и методов. В нем предлагается описание способов изучения особенностей семейного воспитания, уровня педагогической культуры родителей, выявления и анализа запросов родителей. В разделе содержится классификация и описание основных форм просвещения родителей, рассматриваются вопросы применения цифровых инструментов для повышения эффективности просвещения родителей.</a:t>
            </a:r>
            <a:endParaRPr sz="2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000"/>
              <a:t>Раздел 3. </a:t>
            </a:r>
            <a:br>
              <a:rPr lang="ru" sz="3000"/>
            </a:br>
            <a:r>
              <a:rPr lang="ru" sz="3000"/>
              <a:t>Просвещение родителей по вопросам здоровья, воспитания и развития детей младшего, раннего и дошкольного возрастов</a:t>
            </a:r>
            <a:endParaRPr sz="3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>
            <a:spLocks noGrp="1"/>
          </p:cNvSpPr>
          <p:nvPr>
            <p:ph type="body" idx="1"/>
          </p:nvPr>
        </p:nvSpPr>
        <p:spPr>
          <a:xfrm>
            <a:off x="311700" y="385000"/>
            <a:ext cx="8520600" cy="46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Третий раздел включает:</a:t>
            </a:r>
            <a:endParaRPr sz="2400">
              <a:solidFill>
                <a:schemeClr val="dk1"/>
              </a:solidFill>
            </a:endParaRPr>
          </a:p>
          <a:p>
            <a:pPr marL="457200" lvl="0" indent="-3746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ru" sz="2100">
                <a:solidFill>
                  <a:schemeClr val="dk1"/>
                </a:solidFill>
              </a:rPr>
              <a:t>информацию, ориентированную на просвещение родителей нормотипичных детей;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ru" sz="2100">
                <a:solidFill>
                  <a:schemeClr val="dk1"/>
                </a:solidFill>
              </a:rPr>
              <a:t>основные содержательные вопросы, связанные со здоровьем, развитием и воспитанием в семье детей разных возрастов – от рождения до окончания дошкольного периода детства;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ru" sz="2100">
                <a:solidFill>
                  <a:schemeClr val="dk1"/>
                </a:solidFill>
              </a:rPr>
              <a:t>вопросы о том, что такое образовательная среда, каковы ее компоненты и каким образом можно организовать образовательную среду в домашних условиях;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ru" sz="2100">
                <a:solidFill>
                  <a:schemeClr val="dk1"/>
                </a:solidFill>
              </a:rPr>
              <a:t>характеристики основных компонентов физического и психологического здоровья детей;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0"/>
          <p:cNvSpPr txBox="1">
            <a:spLocks noGrp="1"/>
          </p:cNvSpPr>
          <p:nvPr>
            <p:ph type="body" idx="1"/>
          </p:nvPr>
        </p:nvSpPr>
        <p:spPr>
          <a:xfrm>
            <a:off x="311700" y="316300"/>
            <a:ext cx="8520600" cy="46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ru" sz="2100">
                <a:solidFill>
                  <a:schemeClr val="dk1"/>
                </a:solidFill>
              </a:rPr>
              <a:t>информацию о рациональном питании детей различных возрастов,  значимости и специфике режима дня в разные возрастные периоды, обозначены способы здоровьесбережения в условиях семьи, формирования у детей в семье полезных привычек;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ru" sz="2100">
                <a:solidFill>
                  <a:schemeClr val="dk1"/>
                </a:solidFill>
              </a:rPr>
              <a:t>вопросы безопасности детей: в быту, природе, социуме, цифровом пространстве;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ru" sz="2100">
                <a:solidFill>
                  <a:schemeClr val="dk1"/>
                </a:solidFill>
              </a:rPr>
              <a:t>возрастные особенности детей младенческого и раннего возрастов, основные линии и задачи развития ребенка;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ru" sz="2100">
                <a:solidFill>
                  <a:schemeClr val="dk1"/>
                </a:solidFill>
              </a:rPr>
              <a:t>вопросы грудного вскармливания и отлучения от груди;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ru" sz="2100">
                <a:solidFill>
                  <a:schemeClr val="dk1"/>
                </a:solidFill>
              </a:rPr>
              <a:t>информацию о приучении детей к туалету, формировании навыков самообслуживания и гигиены;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>
            <a:spLocks noGrp="1"/>
          </p:cNvSpPr>
          <p:nvPr>
            <p:ph type="body" idx="1"/>
          </p:nvPr>
        </p:nvSpPr>
        <p:spPr>
          <a:xfrm>
            <a:off x="311700" y="435900"/>
            <a:ext cx="8520600" cy="45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ru" sz="2200">
                <a:solidFill>
                  <a:schemeClr val="dk1"/>
                </a:solidFill>
              </a:rPr>
              <a:t>информацию о неразрывности физического и психического развития в раннем возрасте;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ru" sz="2200">
                <a:solidFill>
                  <a:schemeClr val="dk1"/>
                </a:solidFill>
              </a:rPr>
              <a:t>вопросы подготовки детей к переходу в ДОО;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ru" sz="2200">
                <a:solidFill>
                  <a:schemeClr val="dk1"/>
                </a:solidFill>
              </a:rPr>
              <a:t>основные подходы к воспитанию и направления воспитательной работы с детьми в семье;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ru" sz="2200">
                <a:solidFill>
                  <a:schemeClr val="dk1"/>
                </a:solidFill>
              </a:rPr>
              <a:t>вопросы влияния семьи на познавательное развитие детей, формы и методы духовно-нравственного, патриотического, трудового, художественно-эстетического воспитания в семье;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ru" sz="2200">
                <a:solidFill>
                  <a:schemeClr val="dk1"/>
                </a:solidFill>
              </a:rPr>
              <a:t>показана специфика гендерного воспитания в семье;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265075" y="861150"/>
            <a:ext cx="4891800" cy="17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/>
              <a:t>Программа просвещения родителей утверждена письмом Минпросвещения от 21.11.2024 № 03-1664</a:t>
            </a:r>
            <a:endParaRPr sz="2400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1500" y="774175"/>
            <a:ext cx="3076875" cy="418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>
            <a:spLocks noGrp="1"/>
          </p:cNvSpPr>
          <p:nvPr>
            <p:ph type="body" idx="1"/>
          </p:nvPr>
        </p:nvSpPr>
        <p:spPr>
          <a:xfrm>
            <a:off x="311700" y="326100"/>
            <a:ext cx="8520600" cy="47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ru" sz="2200">
                <a:solidFill>
                  <a:schemeClr val="dk1"/>
                </a:solidFill>
              </a:rPr>
              <a:t>освещены темы развития речи и формирования интереса к чтению у детей дошкольного возраста в семье, коммуникативного развития и социализации ребенка, роли и специфики игровой деятельности в дошкольном детстве; 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ru" sz="2200">
                <a:solidFill>
                  <a:schemeClr val="dk1"/>
                </a:solidFill>
              </a:rPr>
              <a:t>раскрываются пути подготовки ребенка и семьи к обучению в школе; </a:t>
            </a:r>
            <a:endParaRPr sz="2200">
              <a:solidFill>
                <a:schemeClr val="dk1"/>
              </a:solidFill>
            </a:endParaRPr>
          </a:p>
          <a:p>
            <a:pPr marL="457200" lvl="0" indent="-3492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ru" sz="2200">
                <a:solidFill>
                  <a:schemeClr val="dk1"/>
                </a:solidFill>
              </a:rPr>
              <a:t>представлена тема игры, ключевые вопросы детского сообщества, особенности взаимодействия детей со сверстниками, детская субкультура</a:t>
            </a:r>
            <a:r>
              <a:rPr lang="ru" sz="2400">
                <a:solidFill>
                  <a:schemeClr val="dk1"/>
                </a:solidFill>
              </a:rPr>
              <a:t>.</a:t>
            </a:r>
            <a:r>
              <a:rPr lang="ru" sz="1900">
                <a:solidFill>
                  <a:schemeClr val="dk1"/>
                </a:solidFill>
              </a:rPr>
              <a:t> </a:t>
            </a:r>
            <a:endParaRPr sz="19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833"/>
              <a:buFont typeface="Arial"/>
              <a:buNone/>
            </a:pPr>
            <a:r>
              <a:rPr lang="ru" sz="3300"/>
              <a:t>Раздел 4. </a:t>
            </a:r>
            <a:br>
              <a:rPr lang="ru" sz="3300"/>
            </a:br>
            <a:r>
              <a:rPr lang="ru" sz="3300"/>
              <a:t>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</a:t>
            </a:r>
            <a:r>
              <a:rPr lang="ru" sz="1800"/>
              <a:t>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4445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Четвертый раздел содержит информацию об особенностях просвещения родителей детей с ограниченными возможностями здоровья (далее – ОВЗ), в том числе детей-инвалидов.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ru" sz="3000"/>
              <a:t>Раздел 5. </a:t>
            </a:r>
            <a:br>
              <a:rPr lang="ru" sz="3000"/>
            </a:br>
            <a:r>
              <a:rPr lang="ru" sz="3000"/>
              <a:t>Права родителей (законных представителей) и государственная поддержка семей с детьми дошкольного возраста</a:t>
            </a:r>
            <a:endParaRPr sz="3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3000">
                <a:solidFill>
                  <a:schemeClr val="dk1"/>
                </a:solidFill>
              </a:rPr>
              <a:t>Пятый раздел рассматривает вопросы правовой и государственной поддержки семей.</a:t>
            </a:r>
            <a:endParaRPr sz="3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ru" sz="3000"/>
              <a:t>Раздел 6. </a:t>
            </a:r>
            <a:br>
              <a:rPr lang="ru" sz="3000"/>
            </a:br>
            <a:r>
              <a:rPr lang="ru" sz="3000"/>
              <a:t>Часто встречающиеся вопросы родителей (законных представителей) детей дошкольного возраста и типичные проблемные ситуации </a:t>
            </a:r>
            <a:br>
              <a:rPr lang="ru" sz="3000"/>
            </a:br>
            <a:r>
              <a:rPr lang="ru" sz="3000"/>
              <a:t>«Вы спрашивали – мы отвечаем») </a:t>
            </a:r>
            <a:endParaRPr sz="3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4445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Шестой раздел содержит информацию для ответов на наиболее часто встречающиеся вопросы родителей.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lang="ru" sz="3000"/>
              <a:t>Раздел 7. </a:t>
            </a:r>
            <a:br>
              <a:rPr lang="ru" sz="3000"/>
            </a:br>
            <a:r>
              <a:rPr lang="ru" sz="3000"/>
              <a:t>Пространство родительских инициатив</a:t>
            </a:r>
            <a:endParaRPr sz="3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0"/>
          <p:cNvSpPr txBox="1">
            <a:spLocks noGrp="1"/>
          </p:cNvSpPr>
          <p:nvPr>
            <p:ph type="body" idx="1"/>
          </p:nvPr>
        </p:nvSpPr>
        <p:spPr>
          <a:xfrm>
            <a:off x="360775" y="4457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445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dirty="0">
                <a:solidFill>
                  <a:schemeClr val="dk1"/>
                </a:solidFill>
              </a:rPr>
              <a:t>В седьмом разделе дается описание форм и способов, инициирующих родительскую активность, таких как: родительские клубы, движения, родительские объединения по интересам, родительские форумы, волонтерские движения и фестивали, совместные проекты родителей с детьми.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400" dirty="0">
                <a:solidFill>
                  <a:schemeClr val="dk1"/>
                </a:solidFill>
              </a:rPr>
              <a:t>Внутри разделов с третьего по седьмой представлены ключевые понятия по теме, примерная тематика и формы взаимодействия с родителями.</a:t>
            </a:r>
            <a:endParaRPr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612100" cy="223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400" b="1">
                <a:solidFill>
                  <a:schemeClr val="dk1"/>
                </a:solidFill>
              </a:rPr>
              <a:t>«Просвещение родителей</a:t>
            </a:r>
            <a:r>
              <a:rPr lang="ru" sz="2400">
                <a:solidFill>
                  <a:schemeClr val="dk1"/>
                </a:solidFill>
              </a:rPr>
              <a:t> – задача государственной важности», пункт 3 перечня поручений Президента от 14.06.2022 № Пр-1049 ГС (по итогам заседания Президиума Государственного Совета от 25.05.2022)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50175" y="445025"/>
            <a:ext cx="878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marR="889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3333"/>
              <a:buFont typeface="Arial"/>
              <a:buNone/>
            </a:pPr>
            <a:r>
              <a:rPr lang="ru" sz="3300"/>
              <a:t>Содержание просвещения родителей</a:t>
            </a:r>
            <a:r>
              <a:rPr lang="ru" sz="2000"/>
              <a:t>  </a:t>
            </a:r>
            <a:r>
              <a:rPr lang="ru" sz="3300"/>
              <a:t>детей</a:t>
            </a:r>
            <a:endParaRPr/>
          </a:p>
        </p:txBody>
      </p:sp>
      <p:graphicFrame>
        <p:nvGraphicFramePr>
          <p:cNvPr id="75" name="Google Shape;75;p16"/>
          <p:cNvGraphicFramePr/>
          <p:nvPr/>
        </p:nvGraphicFramePr>
        <p:xfrm>
          <a:off x="137775" y="1108800"/>
          <a:ext cx="8694600" cy="3981225"/>
        </p:xfrm>
        <a:graphic>
          <a:graphicData uri="http://schemas.openxmlformats.org/drawingml/2006/table">
            <a:tbl>
              <a:tblPr>
                <a:noFill/>
                <a:tableStyleId>{159F9F28-6B79-4AD9-81C2-F49BA0A2EB8E}</a:tableStyleId>
              </a:tblPr>
              <a:tblGrid>
                <a:gridCol w="71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5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1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>
                          <a:solidFill>
                            <a:schemeClr val="dk1"/>
                          </a:solidFill>
                        </a:rPr>
                        <a:t>Вопросы возрастного развития</a:t>
                      </a:r>
                      <a:endParaRPr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>
                          <a:solidFill>
                            <a:schemeClr val="dk1"/>
                          </a:solidFill>
                        </a:rPr>
                        <a:t>Вопросы сохранения здоровья детей и их физического развития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>
                          <a:solidFill>
                            <a:schemeClr val="dk1"/>
                          </a:solidFill>
                        </a:rPr>
                        <a:t>Вопросы воспитания и образования детей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>
                          <a:solidFill>
                            <a:schemeClr val="dk1"/>
                          </a:solidFill>
                        </a:rPr>
                        <a:t>Меры государственной поддержки семей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2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>
                          <a:solidFill>
                            <a:schemeClr val="dk1"/>
                          </a:solidFill>
                        </a:rPr>
                        <a:t>Вопросы социализации детей с ОВЗ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/>
                        <a:t>Вопросы по воспитанию детей в приемных семьях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/>
                        <a:t>Организационные вопросы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475" y="1197125"/>
            <a:ext cx="513368" cy="5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500" y="1806062"/>
            <a:ext cx="567800" cy="572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701" y="2451551"/>
            <a:ext cx="468900" cy="468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6500" y="3026375"/>
            <a:ext cx="513375" cy="46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6475" y="3577487"/>
            <a:ext cx="513375" cy="517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6475" y="4159262"/>
            <a:ext cx="513375" cy="423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6161" y="4647175"/>
            <a:ext cx="423975" cy="42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20"/>
              <a:t>Цель Программы просвещения родителей </a:t>
            </a:r>
            <a:endParaRPr sz="3020"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317500" cy="39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300">
                <a:solidFill>
                  <a:schemeClr val="dk1"/>
                </a:solidFill>
              </a:rPr>
              <a:t>– приобщение родителей к ценностям осознанного и ответственного родительства, обеспечение поддержки семьи в вопросах образования, охраны и укрепления здоровья каждого ребенка, обеспечение единства подходов к воспитанию и обучению детей в условиях детского сада и семьи, повышение воспитательного потенциала семьи, а также информирование о правах родителей и государственной поддержке семей с детьми  дошкольного возраста.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20"/>
              <a:t>Задачи Программы просвещения родителей </a:t>
            </a:r>
            <a:endParaRPr sz="3020"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6957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ru" sz="2400">
                <a:solidFill>
                  <a:schemeClr val="dk1"/>
                </a:solidFill>
              </a:rPr>
              <a:t>Психолого-педагогическое просвещение и информирование родителей о значимых изменениях в физическом и психическом развитии детей в младенческом, раннем и дошкольном возрасте, о необходимых условиях для обеспечения полноценного развития каждого ребенка.</a:t>
            </a:r>
            <a:br>
              <a:rPr lang="ru" sz="2400">
                <a:solidFill>
                  <a:schemeClr val="dk1"/>
                </a:solidFill>
              </a:rPr>
            </a:br>
            <a:endParaRPr sz="2400">
              <a:solidFill>
                <a:schemeClr val="dk1"/>
              </a:solidFill>
            </a:endParaRPr>
          </a:p>
          <a:p>
            <a:pPr marL="457200" lvl="0" indent="-36957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ru" sz="2400">
                <a:solidFill>
                  <a:schemeClr val="dk1"/>
                </a:solidFill>
              </a:rPr>
              <a:t>Приобщение родителей к ценностям осознанного и ответственного родительства как основы благополучия семьи и развития личности ребенка.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311700" y="32476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522"/>
              <a:buFont typeface="Arial"/>
              <a:buNone/>
            </a:pPr>
            <a:r>
              <a:rPr lang="ru" sz="3353"/>
              <a:t>Задачи Программы просвещения родителей</a:t>
            </a:r>
            <a:r>
              <a:rPr lang="ru" sz="3020"/>
              <a:t> </a:t>
            </a:r>
            <a:endParaRPr sz="30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41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300">
                <a:solidFill>
                  <a:schemeClr val="dk1"/>
                </a:solidFill>
              </a:rPr>
              <a:t>3. Раскрытие родителям важности и особенностей образовательной работы с детьми младенческого, раннего и дошкольного возраста, понимания включенности родителей в общее дело воспитания и обучения, развития их детей.</a:t>
            </a:r>
            <a:br>
              <a:rPr lang="ru" sz="2300">
                <a:solidFill>
                  <a:schemeClr val="dk1"/>
                </a:solidFill>
              </a:rPr>
            </a:br>
            <a:endParaRPr sz="23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300">
                <a:solidFill>
                  <a:schemeClr val="dk1"/>
                </a:solidFill>
              </a:rPr>
              <a:t>4. Психолого-педагогическая помощь родителям в понимании возможных причин возникновения трудностей в развитии ребенка и путей их преодоления и профилактики, в выборе оптимальной стратегии взаимодействия с ребенком.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3018"/>
              <a:t>Задачи Программы просвещения родителей </a:t>
            </a:r>
            <a:endParaRPr sz="3018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520"/>
          </a:p>
        </p:txBody>
      </p:sp>
      <p:sp>
        <p:nvSpPr>
          <p:cNvPr id="109" name="Google Shape;109;p20"/>
          <p:cNvSpPr txBox="1">
            <a:spLocks noGrp="1"/>
          </p:cNvSpPr>
          <p:nvPr>
            <p:ph type="body" idx="1"/>
          </p:nvPr>
        </p:nvSpPr>
        <p:spPr>
          <a:xfrm>
            <a:off x="311700" y="12113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5. Информирование родителей о возможностях получения индивидуальной помощи в вопросах укрепления здоровья, обучения и воспитания детей младенческого, раннего и дошкольного возраста.</a:t>
            </a:r>
            <a:br>
              <a:rPr lang="ru" sz="2400">
                <a:solidFill>
                  <a:schemeClr val="dk1"/>
                </a:solidFill>
              </a:rPr>
            </a:br>
            <a:endParaRPr sz="24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6. Выбор оптимальных средств и методов взаимодействия дошкольной образовательной организации с родителями детей младенческого, раннего и дошкольного возраста, основанный на выделенных проблемах семейного воспитания и взаимоотношений родителей с детьми.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488"/>
              <a:t>Разделы Программы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1128</Words>
  <Application>Microsoft Office PowerPoint</Application>
  <PresentationFormat>Экран (16:9)</PresentationFormat>
  <Paragraphs>66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Arial</vt:lpstr>
      <vt:lpstr>Simple Light</vt:lpstr>
      <vt:lpstr>Программа просвещения родителей (законных представителей) детей дошкольного возраста, посещающих ДОО </vt:lpstr>
      <vt:lpstr>Программа просвещения родителей утверждена письмом Минпросвещения от 21.11.2024 № 03-1664</vt:lpstr>
      <vt:lpstr>Презентация PowerPoint</vt:lpstr>
      <vt:lpstr>Содержание просвещения родителей  детей</vt:lpstr>
      <vt:lpstr>Цель Программы просвещения родителей </vt:lpstr>
      <vt:lpstr>Задачи Программы просвещения родителей </vt:lpstr>
      <vt:lpstr>Задачи Программы просвещения родителей  </vt:lpstr>
      <vt:lpstr>Задачи Программы просвещения родителей  </vt:lpstr>
      <vt:lpstr>Разделы Программы </vt:lpstr>
      <vt:lpstr>Программа состоит: </vt:lpstr>
      <vt:lpstr>Пояснительная записка Программы </vt:lpstr>
      <vt:lpstr>Раздел 1.  Родительство как особый феномен  в жизни человека</vt:lpstr>
      <vt:lpstr>Презентация PowerPoint</vt:lpstr>
      <vt:lpstr>Раздел 2.  Особенности, формы и методы просвещения родителей (законных представителей) в дошкольной образовательной организации </vt:lpstr>
      <vt:lpstr>Презентация PowerPoint</vt:lpstr>
      <vt:lpstr>Раздел 3.  Просвещение родителей по вопросам здоровья, воспитания и развития детей младшего, раннего и дошкольного возрастов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 4.  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 </vt:lpstr>
      <vt:lpstr>Презентация PowerPoint</vt:lpstr>
      <vt:lpstr>Раздел 5.  Права родителей (законных представителей) и государственная поддержка семей с детьми дошкольного возраста</vt:lpstr>
      <vt:lpstr>Презентация PowerPoint</vt:lpstr>
      <vt:lpstr>Раздел 6.  Часто встречающиеся вопросы родителей (законных представителей) детей дошкольного возраста и типичные проблемные ситуации  «Вы спрашивали – мы отвечаем») </vt:lpstr>
      <vt:lpstr>Презентация PowerPoint</vt:lpstr>
      <vt:lpstr>Раздел 7.  Пространство родительских инициатив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Пользователь</cp:lastModifiedBy>
  <cp:revision>2</cp:revision>
  <dcterms:modified xsi:type="dcterms:W3CDTF">2026-04-17T11:23:19Z</dcterms:modified>
</cp:coreProperties>
</file>