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9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BED4"/>
    <a:srgbClr val="0033CC"/>
    <a:srgbClr val="0066FF"/>
    <a:srgbClr val="FF6600"/>
    <a:srgbClr val="FF9933"/>
    <a:srgbClr val="FFFF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8" autoAdjust="0"/>
  </p:normalViewPr>
  <p:slideViewPr>
    <p:cSldViewPr>
      <p:cViewPr>
        <p:scale>
          <a:sx n="75" d="100"/>
          <a:sy n="75" d="100"/>
        </p:scale>
        <p:origin x="1380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3917C3D-9168-FD70-92DC-09F08D46D9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46C1887-B6C5-AF0E-336A-F3CDD89E8E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C5621E2-7F29-4A7C-4BC1-BDE31FCF5EA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BDE31CB-CCF7-DE37-9EDE-55BEF37ECD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C180910C-47C9-CE47-8A25-52979A165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72CAD5DA-95BE-911F-ED8D-0FDB4E4D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C9EBA096-3055-4530-97FA-B6B958ABBC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D67F98-7C28-8ECD-7665-5E22C6258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E6897-00DE-48F4-9642-57626B8089C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ECCAD5-4353-BEC6-27C4-11E7615DA4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4176DA0-3C1A-8E15-0E29-BE7D9AB4A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A377F-0537-BDF6-4012-C1BC25596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87AFE-6AEF-773F-B1A9-C9937BD2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7C89D-3E9C-ED29-F536-B8502DAC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8D95-4653-1F3A-58E8-B64F7503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A6DA4-FC39-84B3-02BF-B0E16A09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5870-89AF-4A43-B8F6-F02F03449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1575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8520F-C347-40D6-CB01-B9CFE09B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D109E1-9D99-B2DA-11C5-6E12ED35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8A78F-4532-4881-098A-F3E8B989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6FB18-6D11-8C7F-6300-D9BF5D63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A16B1-A817-E6C2-4116-98A5EB17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887B-2677-440F-83A8-E4AE3535E3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0909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78899D-40C7-16E9-6847-E14BB1792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C7149-DB5F-FBBA-DC94-D1B096A46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39654-5F98-189E-BC15-75E98D8C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8706A-5A8D-06B8-2601-2F58E888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143BE-0BB6-A40A-A5D4-4C53EA10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E443D-892B-4CEF-8A26-E23E97558E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988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233AB-54FF-5FDF-C8B8-99F4BD05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EEBE1-EFD9-8DB4-EFE7-4F453568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3C4DC-6F5E-9020-13BE-3FA424AC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5D3A5-F972-4392-1B66-5B1C2539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93EEB-6EB4-7A92-8C75-5B4A1E3E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721E-7B19-47DA-860E-942DA2B20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2004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D712A-0734-D0F1-40F6-65E97D72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79D69-E011-355B-0650-A6B8D42B1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95944-E655-D17F-39ED-D2A319D8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52F4E-A99A-A22E-007B-EFC2FD19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BE602-6053-1D3D-EEB1-A33D2913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89AE9-D4F4-4C0F-9C54-F3D77C744A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008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A2F60-3CBC-BBB1-D805-F388DC3A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90FA2-7546-ED5A-844D-78F839471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AADBD-8FCB-5827-6974-A10A448D4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C9F5F-5B41-6EF1-DB45-748BECE2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6BA0A-7D6E-CA95-C650-EA2BC25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00FEF-136D-9171-169B-D127DAD0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91A2-5576-4C8C-A816-33B9F1EA44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7686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652B-44D9-43DA-91F8-893608AA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369379-EE71-BFCE-A3EF-549A772F5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7EE625-D6D5-EA76-FB98-B8CBFC4B8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26D68E-BA9B-CEE4-E55D-CEAEE4ABA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FA08E7-22F0-CA70-FC43-710A56103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7D18E7-1BA0-117B-B8C7-5F3B1517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F5FB61-339E-5621-E9CF-71505871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E2DD0F-E871-901F-E5BD-4BC05842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FFC92-F3E8-46C2-B963-17EDBD98D8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2880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5C0E5-422E-D650-4113-79265437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EB0AE4-49C9-28A4-2418-6D64BB1B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BF0063-8A38-76E0-64C1-2F311FB2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F03591-A568-A816-CDDF-CC313DF7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B7534-A8DE-45D0-8D69-E354157BAA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5974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DD5A4D-B55F-193C-6572-D0724910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0747EB-7122-40A4-01BB-103309B1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9EF4A3-5FF2-0F68-C1C6-4A2CBDF0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34857-AD13-408C-95F5-D024455585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76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86FE-91D6-86E0-77CD-D424CC4E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632CD-874F-B6FF-B551-1287D12E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A05C63-2688-848E-C942-7A964155C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35688-8DEB-CEC7-C287-207627B6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F647F-A46E-32CA-3F7B-01052F1F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A815BB-4B60-2546-644F-83F1A17D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74B1-621C-401D-AA7D-65AF37C422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8309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3C852-8308-7014-E64D-E8051C0F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540905-6CE1-E076-7FB9-6D6F62C73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82D6A3-BF6B-8FA9-513A-D1D21B277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344BD-CD81-0B0B-E557-E382CB78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100E7-9445-3E62-0D73-AC58B78C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00F4B4-AFBD-80DD-57E1-CA20177D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9D8E8-2937-45C6-B3AC-C47DF65B5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0417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BC6CB0-14EB-2BEC-2382-53243A49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1EC422-FD91-4C66-D165-DD2EE11AB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08AA5C-7822-A8CA-16F3-9C5766E422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75241C-9B2B-DC80-EC06-48763BBDAE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551471-52AD-B6C1-0DAA-55DFD1591E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/>
              </a:defRPr>
            </a:lvl1pPr>
          </a:lstStyle>
          <a:p>
            <a:fld id="{E8986178-C570-4133-86F7-16BB6D480A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85;&#1076;&#1088;&#1077;&#1081;\Desktop\&#1079;&#1072;&#1087;&#1080;&#1089;&#1100;\21%20&#1076;&#1077;&#1082;.,%2018.18_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0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1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2.wa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3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4.wa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5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16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72;&#1085;&#1076;&#1088;&#1077;&#1081;\Desktop\&#1079;&#1072;&#1087;&#1080;&#1089;&#1100;\&#1089;&#1083;.2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3.wav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72;&#1085;&#1076;&#1088;&#1077;&#1081;\Desktop\&#1079;&#1072;&#1087;&#1080;&#1089;&#1100;\&#1089;&#1083;.4.wav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5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6.wa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7.wav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8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79;&#1072;&#1087;&#1080;&#1089;&#1100;\&#1089;&#1083;.9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41392581-9DBD-182F-43B0-D5F7D223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DCAAB30D-B7A8-4D24-5282-A5DF056397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7843838" cy="1470025"/>
          </a:xfrm>
        </p:spPr>
        <p:txBody>
          <a:bodyPr anchor="ctr"/>
          <a:lstStyle/>
          <a:p>
            <a:br>
              <a:rPr lang="ru-RU" altLang="ru-RU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познавательно-исследовательской деятельности</a:t>
            </a:r>
            <a:br>
              <a:rPr lang="ru-RU" altLang="ru-RU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младшего дошкольного возраста.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F7387E-88A4-A22F-5D2C-9A279D57BF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300663"/>
            <a:ext cx="8964613" cy="1223962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Подготовил</a:t>
            </a:r>
          </a:p>
          <a:p>
            <a:pPr algn="r">
              <a:lnSpc>
                <a:spcPct val="80000"/>
              </a:lnSpc>
            </a:pPr>
            <a:r>
              <a:rPr lang="ru-RU" alt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воспитатель: </a:t>
            </a:r>
          </a:p>
          <a:p>
            <a:pPr algn="r">
              <a:lnSpc>
                <a:spcPct val="80000"/>
              </a:lnSpc>
            </a:pPr>
            <a:r>
              <a:rPr lang="ru-RU" alt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Колесникова</a:t>
            </a:r>
          </a:p>
          <a:p>
            <a:pPr algn="r">
              <a:lnSpc>
                <a:spcPct val="80000"/>
              </a:lnSpc>
            </a:pPr>
            <a:r>
              <a:rPr lang="ru-RU" alt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Дарья Николаевна </a:t>
            </a:r>
          </a:p>
          <a:p>
            <a:pPr algn="r">
              <a:lnSpc>
                <a:spcPct val="80000"/>
              </a:lnSpc>
            </a:pPr>
            <a:r>
              <a:rPr lang="ru-RU" alt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п. Жирнов 2022г.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9F40E6C-BC89-2F0F-0DFC-5085568F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69135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Жирновский детский сад «Росинка»</a:t>
            </a:r>
          </a:p>
        </p:txBody>
      </p:sp>
      <p:pic>
        <p:nvPicPr>
          <p:cNvPr id="2064" name="21 дек., 18.18_.wav">
            <a:hlinkClick r:id="" action="ppaction://media"/>
            <a:extLst>
              <a:ext uri="{FF2B5EF4-FFF2-40B4-BE49-F238E27FC236}">
                <a16:creationId xmlns:a16="http://schemas.microsoft.com/office/drawing/2014/main" id="{844DF382-2B77-779A-5809-41EBBA06AB3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FB4CAC6F-EE90-92C8-5E17-24B0064E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569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4. Проект.</a:t>
            </a:r>
            <a:r>
              <a:rPr lang="ru-RU" altLang="ru-RU" sz="2400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 В младшей группе проектная деятельность проходит как совместная деятельность воспитателя, детей и родителей. Исследовательские проекты включают ряд образовательных мероприятий и затрагивают различные сферы детской активности.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E57538C-F04D-59B7-23DB-7970607E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396081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F84197AF-0E14-3C04-4887-3BDA1B2E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95922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205403AF-B72C-1604-16F7-0A3F37D8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43180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сл.10.wav">
            <a:hlinkClick r:id="" action="ppaction://media"/>
            <a:extLst>
              <a:ext uri="{FF2B5EF4-FFF2-40B4-BE49-F238E27FC236}">
                <a16:creationId xmlns:a16="http://schemas.microsoft.com/office/drawing/2014/main" id="{3A9B8287-A4C9-2056-4D9A-4B9136D9E8F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E20F3DD8-015F-622E-2A9F-E50532EE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4826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u="none">
                <a:solidFill>
                  <a:srgbClr val="FF6600"/>
                </a:solidFill>
                <a:effectLst/>
              </a:rPr>
              <a:t>5. Сюжетно-ролевая игра.</a:t>
            </a:r>
            <a:r>
              <a:rPr lang="ru-RU" altLang="ru-RU" sz="2400" u="none">
                <a:solidFill>
                  <a:srgbClr val="FF6600"/>
                </a:solidFill>
                <a:effectLst/>
              </a:rPr>
              <a:t> В сюжетно-ролевой игре отражаются впечатления детей о непосредственно воспринимаемой окружающей действительности, явлений и событий.</a:t>
            </a:r>
            <a:r>
              <a:rPr lang="ru-RU" altLang="ru-RU" sz="2000" u="none">
                <a:solidFill>
                  <a:srgbClr val="FF6600"/>
                </a:solidFill>
                <a:effectLst/>
              </a:rPr>
              <a:t> 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6CBDD827-1445-DCBB-B6AB-2DD5D5CE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AEFB33B8-7FFD-BD50-DB9A-7DCB0807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43180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54B1D3F1-6521-EB0F-776E-9E4D2548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12591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сл.11.wav">
            <a:hlinkClick r:id="" action="ppaction://media"/>
            <a:extLst>
              <a:ext uri="{FF2B5EF4-FFF2-40B4-BE49-F238E27FC236}">
                <a16:creationId xmlns:a16="http://schemas.microsoft.com/office/drawing/2014/main" id="{7D36C700-7CFD-D702-A9B2-62DACE2B019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1CE39BB7-1847-E336-7D5D-EC2AEADE3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424815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u="none">
                <a:solidFill>
                  <a:srgbClr val="FF6600"/>
                </a:solidFill>
                <a:effectLst/>
              </a:rPr>
              <a:t>6.Рассматривание.</a:t>
            </a:r>
            <a:r>
              <a:rPr lang="ru-RU" altLang="ru-RU" sz="2800" u="none">
                <a:solidFill>
                  <a:srgbClr val="FF6600"/>
                </a:solidFill>
                <a:effectLst/>
              </a:rPr>
              <a:t> Рассматривание представляет собой целенаправленное и мотивированное восприятие ребенком наглядных средств: картин, иллюстраций, рисунков, слайдов и т.д.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2DF53F1E-4AAE-87CA-88DA-1CF25AC9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3779838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C012B149-0333-1CC9-CAEA-0D83F64C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3778250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EC5C9350-E084-D51C-98E9-C9D0B40C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4533900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871F1747-A805-9935-4EEF-80FCDEE5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395763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сл.12.wav">
            <a:hlinkClick r:id="" action="ppaction://media"/>
            <a:extLst>
              <a:ext uri="{FF2B5EF4-FFF2-40B4-BE49-F238E27FC236}">
                <a16:creationId xmlns:a16="http://schemas.microsoft.com/office/drawing/2014/main" id="{89E79091-E265-3254-A327-280EA180D7B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0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89B1B5A2-90B1-2E71-9B6B-ABC831B7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84978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u="none">
                <a:solidFill>
                  <a:srgbClr val="FF6600"/>
                </a:solidFill>
                <a:effectLst/>
              </a:rPr>
              <a:t>7. Конструирование.</a:t>
            </a:r>
            <a:r>
              <a:rPr lang="ru-RU" altLang="ru-RU" sz="2800" u="none">
                <a:solidFill>
                  <a:srgbClr val="FF6600"/>
                </a:solidFill>
                <a:effectLst/>
              </a:rPr>
              <a:t> Конструирование относится к продуктивным видам деятельности, в результате которой ребенок получает определенный продукт.</a:t>
            </a:r>
            <a:r>
              <a:rPr lang="ru-RU" altLang="ru-RU" u="none">
                <a:effectLst/>
              </a:rPr>
              <a:t> 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992C6709-2487-45A8-002E-319CDD73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F8D635BB-B048-A16A-90C4-18B30C81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сл.13.wav">
            <a:hlinkClick r:id="" action="ppaction://media"/>
            <a:extLst>
              <a:ext uri="{FF2B5EF4-FFF2-40B4-BE49-F238E27FC236}">
                <a16:creationId xmlns:a16="http://schemas.microsoft.com/office/drawing/2014/main" id="{7535B660-D383-A254-9ECB-6143C9522EA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>
            <a:extLst>
              <a:ext uri="{FF2B5EF4-FFF2-40B4-BE49-F238E27FC236}">
                <a16:creationId xmlns:a16="http://schemas.microsoft.com/office/drawing/2014/main" id="{A1157F59-9017-C6A6-0076-31A529CA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341438"/>
            <a:ext cx="568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u="none">
              <a:effectLst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F2B24A10-6AE0-2FA4-CABE-9BDB9E33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4978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Мотивирующее начало занятий</a:t>
            </a:r>
            <a:endParaRPr lang="ru-RU" altLang="ru-RU" sz="24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altLang="ru-RU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Занятия по познавательной деятельности с воспитанниками младшей группы должны быть яркими. Высокий уровень любознательности и эмоциональности позволяет дошкольнику наполнять долгосрочную память впечатлившими его образами. </a:t>
            </a:r>
            <a:r>
              <a:rPr lang="ru-RU" alt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того, насколько заинтересован и вовлечён в образовательный процесс ребёнок в начале занятия, зависит его активность во время непосредственно исследовательской деятельности, результат решения поставленной проблемы и степень мотивации к экспериментированию в дальнейшем.</a:t>
            </a:r>
            <a:r>
              <a:rPr lang="ru-RU" altLang="ru-RU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Воспитателю необходимо использовать разнообразные формы проведения начального этапа занятия, что внесёт разнообразие в привычную деятельность дошкольников.</a:t>
            </a:r>
          </a:p>
        </p:txBody>
      </p:sp>
      <p:pic>
        <p:nvPicPr>
          <p:cNvPr id="20487" name="сл.14.wav">
            <a:hlinkClick r:id="" action="ppaction://media"/>
            <a:extLst>
              <a:ext uri="{FF2B5EF4-FFF2-40B4-BE49-F238E27FC236}">
                <a16:creationId xmlns:a16="http://schemas.microsoft.com/office/drawing/2014/main" id="{99F71F12-EDB6-AB15-9E50-2309B1540CA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6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8EBD9406-384C-2C6B-CA5E-FD5D8B49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497888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Ребёнок младшего дошкольного возраста открыт к познанию окружающего мира, он прирождённый исследователь. Пусть он будет окрылён радостью обретения новых знаний и стремится к поиску скрытой информации. Маленький исследователь не должен бояться ошибок, он пытается найти ответы на возникшие вопросы самостоятельно и активно действует. Высокий уровень развитости исследовательских умений — залог успешного обучения и освоения профессии в будущем.</a:t>
            </a:r>
          </a:p>
        </p:txBody>
      </p:sp>
      <p:pic>
        <p:nvPicPr>
          <p:cNvPr id="21509" name="сл.15.wav">
            <a:hlinkClick r:id="" action="ppaction://media"/>
            <a:extLst>
              <a:ext uri="{FF2B5EF4-FFF2-40B4-BE49-F238E27FC236}">
                <a16:creationId xmlns:a16="http://schemas.microsoft.com/office/drawing/2014/main" id="{93ACBDE1-799B-9CE7-5D23-335A2A128A2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3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06ACF512-ED79-2684-9674-34347876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сл.16.wav">
            <a:hlinkClick r:id="" action="ppaction://media"/>
            <a:extLst>
              <a:ext uri="{FF2B5EF4-FFF2-40B4-BE49-F238E27FC236}">
                <a16:creationId xmlns:a16="http://schemas.microsoft.com/office/drawing/2014/main" id="{F28D9A3B-B101-67C1-7716-B5498C24922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>
            <a:extLst>
              <a:ext uri="{FF2B5EF4-FFF2-40B4-BE49-F238E27FC236}">
                <a16:creationId xmlns:a16="http://schemas.microsoft.com/office/drawing/2014/main" id="{36C4CD50-F2BD-6F05-082F-802ADF7E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>
            <a:extLst>
              <a:ext uri="{FF2B5EF4-FFF2-40B4-BE49-F238E27FC236}">
                <a16:creationId xmlns:a16="http://schemas.microsoft.com/office/drawing/2014/main" id="{B7606317-6740-3988-2D63-5ED7719E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525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u="none">
              <a:effectLst/>
            </a:endParaRP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FB299B78-F0E4-8809-0898-627FEC39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7559675" cy="2014537"/>
          </a:xfrm>
          <a:prstGeom prst="rect">
            <a:avLst/>
          </a:prstGeom>
          <a:solidFill>
            <a:srgbClr val="CC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Возраст ребёнка 3–5 лет определяется как период формирования самосознания. От спонтанных действий с предметами происходит переход к целенаправленному изучению объектов, которые вызвали интерес. Формирование познавательных и исследовательских навыков является одной из основных образовательных задач занятий  младшей группе детского сада.</a:t>
            </a:r>
          </a:p>
        </p:txBody>
      </p:sp>
      <p:pic>
        <p:nvPicPr>
          <p:cNvPr id="4118" name="сл.2.wav">
            <a:hlinkClick r:id="" action="ppaction://media"/>
            <a:extLst>
              <a:ext uri="{FF2B5EF4-FFF2-40B4-BE49-F238E27FC236}">
                <a16:creationId xmlns:a16="http://schemas.microsoft.com/office/drawing/2014/main" id="{03623A6C-9A81-4053-9B13-736CF77A1292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5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0" fill="hold"/>
                                        <p:tgtEl>
                                          <p:spTgt spid="4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7FC092F3-A675-0AC3-3477-1A650BBA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96954ADD-F88E-BD5F-23C8-D6A6F3A8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6985000" cy="2225675"/>
          </a:xfrm>
          <a:prstGeom prst="rect">
            <a:avLst/>
          </a:prstGeom>
          <a:solidFill>
            <a:srgbClr val="CC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познавательных способностей детей является одним из основных направлений работы педагога согласно ФГОС. Расширение кругозора, формирование знаний о предметах окружающего мира, их качествах и свойствах должно осуществляться в соответствии с психологическими особенностями воспитанников.</a:t>
            </a:r>
            <a:r>
              <a:rPr lang="ru-RU" alt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</p:txBody>
      </p:sp>
      <p:pic>
        <p:nvPicPr>
          <p:cNvPr id="7176" name="сл.3.wav">
            <a:hlinkClick r:id="" action="ppaction://media"/>
            <a:extLst>
              <a:ext uri="{FF2B5EF4-FFF2-40B4-BE49-F238E27FC236}">
                <a16:creationId xmlns:a16="http://schemas.microsoft.com/office/drawing/2014/main" id="{C2CA675F-82FD-C797-5365-AC3F95F3933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8FC6D98E-A46B-0107-9744-42C30C278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93062" cy="3816350"/>
          </a:xfrm>
          <a:prstGeom prst="rect">
            <a:avLst/>
          </a:prstGeom>
          <a:solidFill>
            <a:srgbClr val="FFFF99">
              <a:alpha val="80000"/>
            </a:srgbClr>
          </a:solidFill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47B1DD42-781B-F298-7125-2D45E24B3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8424863" cy="1920875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Для детей в возрасте 3–5 лет характерны:</a:t>
            </a:r>
          </a:p>
          <a:p>
            <a:endParaRPr lang="ru-RU" altLang="ru-RU" sz="20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b="1" u="none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altLang="ru-RU" sz="2000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Любознательность</a:t>
            </a:r>
            <a:r>
              <a:rPr lang="ru-RU" altLang="ru-RU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altLang="ru-RU" sz="2000" u="none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altLang="ru-RU" sz="2000" b="1" u="none">
              <a:solidFill>
                <a:srgbClr val="FF6600"/>
              </a:solidFill>
              <a:effectLst/>
              <a:latin typeface="Arial Black" panose="020B0A040201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ru-RU" altLang="ru-RU" sz="2000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Проявление самостоятельности.</a:t>
            </a:r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    </a:t>
            </a:r>
          </a:p>
          <a:p>
            <a:pPr>
              <a:buFontTx/>
              <a:buChar char="•"/>
            </a:pPr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ru-RU" altLang="ru-RU" sz="2000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Высокая эмоциональность.</a:t>
            </a:r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   </a:t>
            </a:r>
          </a:p>
          <a:p>
            <a:pPr>
              <a:buFontTx/>
              <a:buChar char="•"/>
            </a:pPr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ru-RU" altLang="ru-RU" sz="2000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Активное развитие речевой деятельности.</a:t>
            </a:r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 </a:t>
            </a:r>
          </a:p>
        </p:txBody>
      </p:sp>
      <p:pic>
        <p:nvPicPr>
          <p:cNvPr id="10249" name="сл.4.wav">
            <a:hlinkClick r:id="" action="ppaction://media"/>
            <a:extLst>
              <a:ext uri="{FF2B5EF4-FFF2-40B4-BE49-F238E27FC236}">
                <a16:creationId xmlns:a16="http://schemas.microsoft.com/office/drawing/2014/main" id="{73C0C419-6DE5-480A-23BF-8C3851172A53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0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>
            <a:extLst>
              <a:ext uri="{FF2B5EF4-FFF2-40B4-BE49-F238E27FC236}">
                <a16:creationId xmlns:a16="http://schemas.microsoft.com/office/drawing/2014/main" id="{B7CA558A-E9A2-646A-A445-B5551F09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Цель и задачи.</a:t>
            </a:r>
            <a:endParaRPr lang="ru-RU" altLang="ru-RU" sz="2000">
              <a:solidFill>
                <a:srgbClr val="FF660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altLang="ru-RU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В условиях современного мира важно научить ребёнка не только усваивать и накапливать полученную в готовом виде информацию, но и развить способность и желание самостоятельного познания. Целью познавательно-исследовательской деятельности в детском саду является развитие исследовательского типа мышления у дошкольников. При помощи зрительного наблюдения, тактильного контакта и звукового восприятия дети могут узнавать новое о предметах. Маленькое, но сделанное самостоятельно открытие вызывает восторг у ребёнка и желание добывать новые знания. 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E1AEFB47-4408-8399-4CB0-FBD38A8A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4392612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E7F9F8FA-F5F2-583D-1343-4A094783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17900"/>
            <a:ext cx="426085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сл.5.wav">
            <a:hlinkClick r:id="" action="ppaction://media"/>
            <a:extLst>
              <a:ext uri="{FF2B5EF4-FFF2-40B4-BE49-F238E27FC236}">
                <a16:creationId xmlns:a16="http://schemas.microsoft.com/office/drawing/2014/main" id="{8E7E390A-FFF9-AF83-492F-34CF03C031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80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7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B8BCDE43-8C79-F9AD-DA2C-E23CCAEC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3097212" cy="17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79F110DF-C307-675C-8E49-1AE95C80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428875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320D4EB4-D0DF-EF70-85F3-883FDC6C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13CD7152-79D0-712B-620E-ED25BF5F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95638"/>
            <a:ext cx="67691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Задачи познавательно-исследовательской деятельности:</a:t>
            </a:r>
            <a:endParaRPr lang="ru-RU" altLang="ru-RU" sz="2000" u="none">
              <a:solidFill>
                <a:srgbClr val="FF6600"/>
              </a:solidFill>
              <a:effectLst/>
              <a:latin typeface="Arial Black" panose="020B0A040201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2000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развитие интереса к окружающему миру;</a:t>
            </a:r>
          </a:p>
          <a:p>
            <a:pPr>
              <a:buFontTx/>
              <a:buChar char="•"/>
            </a:pPr>
            <a:r>
              <a:rPr lang="ru-RU" altLang="ru-RU" sz="2000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формирование первичных представлений о свойствах предметов и веществ (форме, цвете, величине, структуре, звучности и т. д.);</a:t>
            </a:r>
          </a:p>
          <a:p>
            <a:pPr>
              <a:buFontTx/>
              <a:buChar char="•"/>
            </a:pPr>
            <a:r>
              <a:rPr lang="ru-RU" altLang="ru-RU" sz="2000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развитие речевых навыков (построение устной речи — ответов на вопросы, рассказ об увиденном), словарного запаса;</a:t>
            </a:r>
          </a:p>
          <a:p>
            <a:pPr>
              <a:buFontTx/>
              <a:buChar char="•"/>
            </a:pPr>
            <a:r>
              <a:rPr lang="ru-RU" altLang="ru-RU" sz="2000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создание положительной мотивации к самостоятельному поиску нужной информации;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16A80854-9183-4844-1546-E37ABD5D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24188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D5C1097C-FAAF-06E2-4F68-03C19AA6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46"/>
          <a:stretch>
            <a:fillRect/>
          </a:stretch>
        </p:blipFill>
        <p:spPr bwMode="auto">
          <a:xfrm>
            <a:off x="6300788" y="260350"/>
            <a:ext cx="2428875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сл.6.wav">
            <a:hlinkClick r:id="" action="ppaction://media"/>
            <a:extLst>
              <a:ext uri="{FF2B5EF4-FFF2-40B4-BE49-F238E27FC236}">
                <a16:creationId xmlns:a16="http://schemas.microsoft.com/office/drawing/2014/main" id="{F914330E-4E01-69FF-E7F5-1FD0C46B230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1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612198AE-99C8-16F9-5C27-2F339E72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42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effectLst/>
                <a:latin typeface="Arial Black" panose="020B0A04020102020204" pitchFamily="34" charset="0"/>
              </a:rPr>
              <a:t>Приемы актуальными для работы в младшей группе являются следующие формы организации исследовательской деятельности детей: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86039BF4-A9DF-C2BE-1D1D-50609903C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2963"/>
            <a:ext cx="8064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1. Познавательные</a:t>
            </a:r>
            <a:r>
              <a:rPr lang="ru-RU" altLang="ru-RU" sz="2800" b="1" i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altLang="ru-RU" sz="28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беседы</a:t>
            </a:r>
            <a:r>
              <a:rPr lang="ru-RU" altLang="ru-RU" sz="2800" b="1" i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.</a:t>
            </a:r>
            <a:r>
              <a:rPr lang="ru-RU" altLang="ru-RU" sz="2800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  Эта форма занятия строится на постановке воспитателем проблемных вопросов и поиске ответа ребенка. 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8E164D4A-332D-A99B-9783-3190F455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67715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сл.7.wav">
            <a:hlinkClick r:id="" action="ppaction://media"/>
            <a:extLst>
              <a:ext uri="{FF2B5EF4-FFF2-40B4-BE49-F238E27FC236}">
                <a16:creationId xmlns:a16="http://schemas.microsoft.com/office/drawing/2014/main" id="{55E0F30A-87EA-199E-35B8-72F72F8EC76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6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89E03105-F40B-B8CF-329B-82F2DCF15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1000125"/>
            <a:ext cx="527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u="none">
              <a:effectLst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69B462A8-76F4-6C1D-D9DC-13CAE148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4967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u="none">
                <a:solidFill>
                  <a:srgbClr val="FF6600"/>
                </a:solidFill>
                <a:effectLst/>
              </a:rPr>
              <a:t>2. Наблюдения.</a:t>
            </a:r>
            <a:r>
              <a:rPr lang="ru-RU" altLang="ru-RU" sz="2000" u="none">
                <a:solidFill>
                  <a:srgbClr val="FF6600"/>
                </a:solidFill>
                <a:effectLst/>
              </a:rPr>
              <a:t> Дети 3–5 лет активно накапливают в памяти зрительные образы. Проводить наблюдения можно в помещении, в уголке природы, на свежем воздухе во время прогулки. 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FA0C3EF9-57E1-CC2C-1CAF-8049947F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3455988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F76A635B-08F8-713D-ACEC-BC4A02EA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4813"/>
            <a:ext cx="3741737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09578BEB-6323-4118-698E-FA5E65D2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45720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сл.8.wav">
            <a:hlinkClick r:id="" action="ppaction://media"/>
            <a:extLst>
              <a:ext uri="{FF2B5EF4-FFF2-40B4-BE49-F238E27FC236}">
                <a16:creationId xmlns:a16="http://schemas.microsoft.com/office/drawing/2014/main" id="{8C5732F5-F3E1-D92A-017B-DB468FA9F15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" fill="hold"/>
                                        <p:tgtEl>
                                          <p:spTgt spid="14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65509E00-A781-780B-013A-8086450E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33375"/>
            <a:ext cx="46085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none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3. </a:t>
            </a:r>
            <a:r>
              <a:rPr lang="ru-RU" altLang="ru-RU" sz="2400" b="1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Опыты и эксперименты.</a:t>
            </a:r>
            <a:r>
              <a:rPr lang="ru-RU" altLang="ru-RU" sz="2400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Желание экспериментировать появляется у ребёнка в период раннего детства и постепенно переходит от стихийной деятельности к целенаправленной.</a:t>
            </a:r>
            <a:r>
              <a:rPr lang="ru-RU" altLang="ru-RU"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altLang="ru-RU">
              <a:effectLst/>
              <a:latin typeface="Arial Black" panose="020B0A04020102020204" pitchFamily="34" charset="0"/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12A32B92-1942-E1C4-4EB7-67AB7BCD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887788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80591232-0BDD-2473-D964-C530560E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9941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EB5D9FAE-D4A5-E52E-C34B-997BFCBD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03066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сл.9.wav">
            <a:hlinkClick r:id="" action="ppaction://media"/>
            <a:extLst>
              <a:ext uri="{FF2B5EF4-FFF2-40B4-BE49-F238E27FC236}">
                <a16:creationId xmlns:a16="http://schemas.microsoft.com/office/drawing/2014/main" id="{A6205333-F7E5-FAF2-CF0F-98C9810AFA1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2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0001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0001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5518</TotalTime>
  <Words>614</Words>
  <Application>Microsoft Office PowerPoint</Application>
  <PresentationFormat>Экран (4:3)</PresentationFormat>
  <Paragraphs>36</Paragraphs>
  <Slides>16</Slides>
  <Notes>1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Оформление по умолчанию</vt:lpstr>
      <vt:lpstr> Развитие познавательно-исследовательской деятельности с младшего дошкольного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познавательно-исследовательской деятельности с младшего дошкольного возраста.</dc:title>
  <dc:creator>Дарья</dc:creator>
  <cp:lastModifiedBy>Николай Еремян</cp:lastModifiedBy>
  <cp:revision>19</cp:revision>
  <dcterms:created xsi:type="dcterms:W3CDTF">2022-12-14T13:15:42Z</dcterms:created>
  <dcterms:modified xsi:type="dcterms:W3CDTF">2022-12-22T08:13:25Z</dcterms:modified>
</cp:coreProperties>
</file>